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1"/>
  </p:sldMasterIdLst>
  <p:notesMasterIdLst>
    <p:notesMasterId r:id="rId9"/>
  </p:notesMasterIdLst>
  <p:handoutMasterIdLst>
    <p:handoutMasterId r:id="rId10"/>
  </p:handoutMasterIdLst>
  <p:sldIdLst>
    <p:sldId id="330" r:id="rId2"/>
    <p:sldId id="320" r:id="rId3"/>
    <p:sldId id="335" r:id="rId4"/>
    <p:sldId id="334" r:id="rId5"/>
    <p:sldId id="338" r:id="rId6"/>
    <p:sldId id="336" r:id="rId7"/>
    <p:sldId id="337" r:id="rId8"/>
  </p:sldIdLst>
  <p:sldSz cx="9144000" cy="5143500" type="screen16x9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24">
          <p15:clr>
            <a:srgbClr val="A4A3A4"/>
          </p15:clr>
        </p15:guide>
        <p15:guide id="2" orient="horz" pos="327">
          <p15:clr>
            <a:srgbClr val="A4A3A4"/>
          </p15:clr>
        </p15:guide>
        <p15:guide id="3" orient="horz" pos="2796">
          <p15:clr>
            <a:srgbClr val="A4A3A4"/>
          </p15:clr>
        </p15:guide>
        <p15:guide id="4" orient="horz" pos="3083">
          <p15:clr>
            <a:srgbClr val="A4A3A4"/>
          </p15:clr>
        </p15:guide>
        <p15:guide id="5" orient="horz" pos="673">
          <p15:clr>
            <a:srgbClr val="A4A3A4"/>
          </p15:clr>
        </p15:guide>
        <p15:guide id="6" orient="horz" pos="872">
          <p15:clr>
            <a:srgbClr val="A4A3A4"/>
          </p15:clr>
        </p15:guide>
        <p15:guide id="7" orient="horz" pos="1772">
          <p15:clr>
            <a:srgbClr val="A4A3A4"/>
          </p15:clr>
        </p15:guide>
        <p15:guide id="8" pos="5602">
          <p15:clr>
            <a:srgbClr val="A4A3A4"/>
          </p15:clr>
        </p15:guide>
        <p15:guide id="9" pos="176">
          <p15:clr>
            <a:srgbClr val="A4A3A4"/>
          </p15:clr>
        </p15:guide>
        <p15:guide id="10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9EA"/>
    <a:srgbClr val="003299"/>
    <a:srgbClr val="328DD2"/>
    <a:srgbClr val="195FB5"/>
    <a:srgbClr val="FF33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3" autoAdjust="0"/>
    <p:restoredTop sz="94400" autoAdjust="0"/>
  </p:normalViewPr>
  <p:slideViewPr>
    <p:cSldViewPr snapToGrid="0">
      <p:cViewPr varScale="1">
        <p:scale>
          <a:sx n="131" d="100"/>
          <a:sy n="131" d="100"/>
        </p:scale>
        <p:origin x="138" y="444"/>
      </p:cViewPr>
      <p:guideLst>
        <p:guide orient="horz" pos="624"/>
        <p:guide orient="horz" pos="327"/>
        <p:guide orient="horz" pos="2796"/>
        <p:guide orient="horz" pos="3083"/>
        <p:guide orient="horz" pos="673"/>
        <p:guide orient="horz" pos="872"/>
        <p:guide orient="horz" pos="1772"/>
        <p:guide pos="5602"/>
        <p:guide pos="17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-2322" y="-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AB7FC4A-625A-4997-845F-B4C665339F19}" type="datetimeFigureOut">
              <a:rPr lang="en-GB"/>
              <a:pPr>
                <a:defRPr/>
              </a:pPr>
              <a:t>26/10/2021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70A9823-B0A4-4CFF-8BC2-549B802A5C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76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EE00F59-3AAD-4389-AAA8-78C8B1295C93}" type="datetimeFigureOut">
              <a:rPr lang="en-GB"/>
              <a:pPr>
                <a:defRPr/>
              </a:pPr>
              <a:t>26/10/2021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589E48D-882E-48E9-AC90-458C8EC6131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31274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Location, </a:t>
            </a:r>
          </a:p>
        </p:txBody>
      </p:sp>
      <p:sp>
        <p:nvSpPr>
          <p:cNvPr id="6144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Name of the Author</a:t>
            </a:r>
          </a:p>
        </p:txBody>
      </p:sp>
      <p:sp>
        <p:nvSpPr>
          <p:cNvPr id="6144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95BD97C-74ED-42D9-B185-EB574B866605}" type="slidenum">
              <a:rPr lang="de-DE" altLang="en-US" smtClean="0"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de-DE" altLang="en-US">
              <a:cs typeface="Arial" pitchFamily="34" charset="0"/>
            </a:endParaRPr>
          </a:p>
        </p:txBody>
      </p:sp>
      <p:sp>
        <p:nvSpPr>
          <p:cNvPr id="614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Location, </a:t>
            </a:r>
          </a:p>
        </p:txBody>
      </p:sp>
      <p:sp>
        <p:nvSpPr>
          <p:cNvPr id="6144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Name of the Author</a:t>
            </a:r>
          </a:p>
        </p:txBody>
      </p:sp>
      <p:sp>
        <p:nvSpPr>
          <p:cNvPr id="6144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95BD97C-74ED-42D9-B185-EB574B866605}" type="slidenum">
              <a:rPr lang="de-DE" altLang="en-US" smtClean="0"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de-DE" altLang="en-US">
              <a:cs typeface="Arial" pitchFamily="34" charset="0"/>
            </a:endParaRPr>
          </a:p>
        </p:txBody>
      </p:sp>
      <p:sp>
        <p:nvSpPr>
          <p:cNvPr id="614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533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Location, </a:t>
            </a:r>
          </a:p>
        </p:txBody>
      </p:sp>
      <p:sp>
        <p:nvSpPr>
          <p:cNvPr id="6144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Name of the Author</a:t>
            </a:r>
          </a:p>
        </p:txBody>
      </p:sp>
      <p:sp>
        <p:nvSpPr>
          <p:cNvPr id="6144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95BD97C-74ED-42D9-B185-EB574B866605}" type="slidenum">
              <a:rPr lang="de-DE" altLang="en-US" smtClean="0"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de-DE" altLang="en-US">
              <a:cs typeface="Arial" pitchFamily="34" charset="0"/>
            </a:endParaRPr>
          </a:p>
        </p:txBody>
      </p:sp>
      <p:sp>
        <p:nvSpPr>
          <p:cNvPr id="614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0039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Location, </a:t>
            </a:r>
          </a:p>
        </p:txBody>
      </p:sp>
      <p:sp>
        <p:nvSpPr>
          <p:cNvPr id="6144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Name of the Author</a:t>
            </a:r>
          </a:p>
        </p:txBody>
      </p:sp>
      <p:sp>
        <p:nvSpPr>
          <p:cNvPr id="6144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95BD97C-74ED-42D9-B185-EB574B866605}" type="slidenum">
              <a:rPr lang="de-DE" altLang="en-US" smtClean="0"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de-DE" altLang="en-US">
              <a:cs typeface="Arial" pitchFamily="34" charset="0"/>
            </a:endParaRPr>
          </a:p>
        </p:txBody>
      </p:sp>
      <p:sp>
        <p:nvSpPr>
          <p:cNvPr id="614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6283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Location, </a:t>
            </a:r>
          </a:p>
        </p:txBody>
      </p:sp>
      <p:sp>
        <p:nvSpPr>
          <p:cNvPr id="6144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Name of the Author</a:t>
            </a:r>
          </a:p>
        </p:txBody>
      </p:sp>
      <p:sp>
        <p:nvSpPr>
          <p:cNvPr id="6144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95BD97C-74ED-42D9-B185-EB574B866605}" type="slidenum">
              <a:rPr lang="de-DE" altLang="en-US" smtClean="0"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de-DE" altLang="en-US">
              <a:cs typeface="Arial" pitchFamily="34" charset="0"/>
            </a:endParaRPr>
          </a:p>
        </p:txBody>
      </p:sp>
      <p:sp>
        <p:nvSpPr>
          <p:cNvPr id="614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1812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Location, </a:t>
            </a:r>
          </a:p>
        </p:txBody>
      </p:sp>
      <p:sp>
        <p:nvSpPr>
          <p:cNvPr id="6144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>
                <a:cs typeface="Arial" pitchFamily="34" charset="0"/>
              </a:rPr>
              <a:t>Name of the Author</a:t>
            </a:r>
          </a:p>
        </p:txBody>
      </p:sp>
      <p:sp>
        <p:nvSpPr>
          <p:cNvPr id="6144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95BD97C-74ED-42D9-B185-EB574B866605}" type="slidenum">
              <a:rPr lang="de-DE" altLang="en-US" smtClean="0"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de-DE" altLang="en-US">
              <a:cs typeface="Arial" pitchFamily="34" charset="0"/>
            </a:endParaRPr>
          </a:p>
        </p:txBody>
      </p:sp>
      <p:sp>
        <p:nvSpPr>
          <p:cNvPr id="614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537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372225" y="5003800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"/>
          <p:cNvSpPr>
            <a:spLocks noChangeArrowheads="1"/>
          </p:cNvSpPr>
          <p:nvPr userDrawn="1"/>
        </p:nvSpPr>
        <p:spPr bwMode="auto">
          <a:xfrm>
            <a:off x="468313" y="3124200"/>
            <a:ext cx="792162" cy="26988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  <a:defRPr/>
            </a:pPr>
            <a:endParaRPr lang="en-GB" altLang="en-US" sz="1800">
              <a:ea typeface="ヒラギノ角ゴ Pro W3"/>
              <a:cs typeface="ヒラギノ角ゴ Pro W3"/>
            </a:endParaRPr>
          </a:p>
        </p:txBody>
      </p:sp>
      <p:pic>
        <p:nvPicPr>
          <p:cNvPr id="10" name="Picture 2" descr="C:\Users\kourent\Desktop\_PROJECTS_\VisualBranding_OfficeDocuments\PPT\Output\02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5624"/>
            <a:ext cx="1765542" cy="76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2"/>
          <p:cNvSpPr>
            <a:spLocks noGrp="1"/>
          </p:cNvSpPr>
          <p:nvPr>
            <p:ph type="ctrTitle"/>
          </p:nvPr>
        </p:nvSpPr>
        <p:spPr>
          <a:xfrm>
            <a:off x="468314" y="1653779"/>
            <a:ext cx="3024187" cy="1458515"/>
          </a:xfrm>
        </p:spPr>
        <p:txBody>
          <a:bodyPr/>
          <a:lstStyle>
            <a:lvl1pPr>
              <a:lnSpc>
                <a:spcPts val="3500"/>
              </a:lnSpc>
              <a:defRPr sz="3200"/>
            </a:lvl1pPr>
          </a:lstStyle>
          <a:p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4" name="Subtitle 4"/>
          <p:cNvSpPr>
            <a:spLocks noGrp="1"/>
          </p:cNvSpPr>
          <p:nvPr>
            <p:ph type="subTitle" idx="4294967295"/>
          </p:nvPr>
        </p:nvSpPr>
        <p:spPr>
          <a:xfrm>
            <a:off x="468314" y="3233737"/>
            <a:ext cx="2663825" cy="102512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lang="en-GB" altLang="en-US" sz="2000" dirty="0" smtClean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/>
              <a:t>Click to edit Master subtitle style</a:t>
            </a:r>
            <a:endParaRPr lang="en-GB" altLang="en-US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3600450" y="4407694"/>
            <a:ext cx="5183188" cy="66556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1800" b="1" dirty="0" smtClean="0">
                <a:solidFill>
                  <a:srgbClr val="003299"/>
                </a:solidFill>
              </a:defRPr>
            </a:lvl1pPr>
            <a:lvl2pPr>
              <a:defRPr lang="en-US" altLang="en-US" dirty="0" smtClean="0"/>
            </a:lvl2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3370263" y="0"/>
            <a:ext cx="5773737" cy="4340224"/>
          </a:xfrm>
          <a:custGeom>
            <a:avLst/>
            <a:gdLst/>
            <a:ahLst/>
            <a:cxnLst/>
            <a:rect l="l" t="t" r="r" b="b"/>
            <a:pathLst>
              <a:path w="5773737" h="4340224">
                <a:moveTo>
                  <a:pt x="1200952" y="0"/>
                </a:moveTo>
                <a:lnTo>
                  <a:pt x="5773737" y="0"/>
                </a:lnTo>
                <a:lnTo>
                  <a:pt x="5773737" y="4330018"/>
                </a:lnTo>
                <a:lnTo>
                  <a:pt x="5770913" y="4340224"/>
                </a:lnTo>
                <a:lnTo>
                  <a:pt x="0" y="4340224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68313" y="4408884"/>
            <a:ext cx="2543244" cy="66556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1600" b="1" kern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altLang="en-US" kern="1200" dirty="0" smtClean="0"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177413" y="4931439"/>
            <a:ext cx="384493" cy="14472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09D98C6-26D6-459A-841A-186F99F43B1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5040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ages &amp;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4022725" y="3706813"/>
            <a:ext cx="45720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800" dirty="0"/>
              <a:t>Use this type of slide to combine text information with an additional picture.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en-US" sz="1800" dirty="0"/>
          </a:p>
        </p:txBody>
      </p:sp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34" name="Picture Placeholder 33"/>
          <p:cNvSpPr>
            <a:spLocks noGrp="1"/>
          </p:cNvSpPr>
          <p:nvPr>
            <p:ph type="pic" sz="quarter" idx="25"/>
          </p:nvPr>
        </p:nvSpPr>
        <p:spPr>
          <a:xfrm>
            <a:off x="0" y="1081088"/>
            <a:ext cx="4281488" cy="3651168"/>
          </a:xfrm>
          <a:custGeom>
            <a:avLst/>
            <a:gdLst/>
            <a:ahLst/>
            <a:cxnLst/>
            <a:rect l="l" t="t" r="r" b="b"/>
            <a:pathLst>
              <a:path w="4281488" h="3668712">
                <a:moveTo>
                  <a:pt x="0" y="0"/>
                </a:moveTo>
                <a:lnTo>
                  <a:pt x="4281488" y="0"/>
                </a:lnTo>
                <a:lnTo>
                  <a:pt x="3270391" y="3668712"/>
                </a:lnTo>
                <a:lnTo>
                  <a:pt x="0" y="3668712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6"/>
          </p:nvPr>
        </p:nvSpPr>
        <p:spPr>
          <a:xfrm>
            <a:off x="3667125" y="1081088"/>
            <a:ext cx="3319463" cy="2225675"/>
          </a:xfrm>
          <a:custGeom>
            <a:avLst/>
            <a:gdLst/>
            <a:ahLst/>
            <a:cxnLst/>
            <a:rect l="l" t="t" r="r" b="b"/>
            <a:pathLst>
              <a:path w="3319463" h="2225675">
                <a:moveTo>
                  <a:pt x="611660" y="0"/>
                </a:moveTo>
                <a:lnTo>
                  <a:pt x="3319463" y="0"/>
                </a:lnTo>
                <a:lnTo>
                  <a:pt x="2707803" y="2225675"/>
                </a:lnTo>
                <a:lnTo>
                  <a:pt x="0" y="222567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8" name="Picture Placeholder 37"/>
          <p:cNvSpPr>
            <a:spLocks noGrp="1"/>
          </p:cNvSpPr>
          <p:nvPr>
            <p:ph type="pic" sz="quarter" idx="27"/>
          </p:nvPr>
        </p:nvSpPr>
        <p:spPr>
          <a:xfrm>
            <a:off x="6372226" y="1081088"/>
            <a:ext cx="2771775" cy="2225675"/>
          </a:xfrm>
          <a:custGeom>
            <a:avLst/>
            <a:gdLst/>
            <a:ahLst/>
            <a:cxnLst/>
            <a:rect l="l" t="t" r="r" b="b"/>
            <a:pathLst>
              <a:path w="2771775" h="2225675">
                <a:moveTo>
                  <a:pt x="601377" y="0"/>
                </a:moveTo>
                <a:lnTo>
                  <a:pt x="2771775" y="0"/>
                </a:lnTo>
                <a:lnTo>
                  <a:pt x="2771775" y="2225675"/>
                </a:lnTo>
                <a:lnTo>
                  <a:pt x="0" y="222567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28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A03BAC3-5655-4B19-B6D0-8045C16EFFF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2496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mages &amp; 2 Tex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/>
          <p:cNvGrpSpPr>
            <a:grpSpLocks/>
          </p:cNvGrpSpPr>
          <p:nvPr userDrawn="1"/>
        </p:nvGrpSpPr>
        <p:grpSpPr bwMode="auto">
          <a:xfrm>
            <a:off x="69850" y="1304925"/>
            <a:ext cx="4718050" cy="2789238"/>
            <a:chOff x="683589" y="1495330"/>
            <a:chExt cx="3582384" cy="2731752"/>
          </a:xfrm>
        </p:grpSpPr>
        <p:sp>
          <p:nvSpPr>
            <p:cNvPr id="8" name="Parallelogram 7"/>
            <p:cNvSpPr/>
            <p:nvPr/>
          </p:nvSpPr>
          <p:spPr bwMode="auto">
            <a:xfrm>
              <a:off x="733010" y="1495330"/>
              <a:ext cx="3532963" cy="2512527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9" name="Parallelogram 8"/>
            <p:cNvSpPr/>
            <p:nvPr/>
          </p:nvSpPr>
          <p:spPr bwMode="auto">
            <a:xfrm>
              <a:off x="683589" y="3788634"/>
              <a:ext cx="3164118" cy="438448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10" name="Group 13"/>
          <p:cNvGrpSpPr>
            <a:grpSpLocks/>
          </p:cNvGrpSpPr>
          <p:nvPr userDrawn="1"/>
        </p:nvGrpSpPr>
        <p:grpSpPr bwMode="auto">
          <a:xfrm>
            <a:off x="4321175" y="1304925"/>
            <a:ext cx="4718050" cy="2789238"/>
            <a:chOff x="683589" y="1495330"/>
            <a:chExt cx="3582384" cy="2731752"/>
          </a:xfrm>
        </p:grpSpPr>
        <p:sp>
          <p:nvSpPr>
            <p:cNvPr id="11" name="Parallelogram 10"/>
            <p:cNvSpPr/>
            <p:nvPr/>
          </p:nvSpPr>
          <p:spPr bwMode="auto">
            <a:xfrm>
              <a:off x="733010" y="1495330"/>
              <a:ext cx="3532963" cy="2512527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12" name="Parallelogram 11"/>
            <p:cNvSpPr/>
            <p:nvPr/>
          </p:nvSpPr>
          <p:spPr bwMode="auto">
            <a:xfrm>
              <a:off x="683589" y="3788634"/>
              <a:ext cx="3164118" cy="438448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8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798513" y="1378791"/>
            <a:ext cx="3363912" cy="2198127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5049838" y="1378791"/>
            <a:ext cx="3363912" cy="2198127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233363" y="3727825"/>
            <a:ext cx="3817937" cy="27699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US" sz="1800" kern="120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GB" kern="1200"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4463256" y="3727825"/>
            <a:ext cx="3817937" cy="27699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US" sz="1800" kern="120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GB" kern="1200"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9CD2E2F-F92A-4B02-9BE7-CCF47B525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3842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Images &amp; 6 Tex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3"/>
          <p:cNvGrpSpPr>
            <a:grpSpLocks/>
          </p:cNvGrpSpPr>
          <p:nvPr userDrawn="1"/>
        </p:nvGrpSpPr>
        <p:grpSpPr bwMode="auto">
          <a:xfrm>
            <a:off x="5697538" y="2898775"/>
            <a:ext cx="2992437" cy="1770063"/>
            <a:chOff x="683589" y="1495330"/>
            <a:chExt cx="3582384" cy="2731752"/>
          </a:xfrm>
        </p:grpSpPr>
        <p:sp>
          <p:nvSpPr>
            <p:cNvPr id="16" name="Parallelogram 15"/>
            <p:cNvSpPr/>
            <p:nvPr/>
          </p:nvSpPr>
          <p:spPr bwMode="auto">
            <a:xfrm>
              <a:off x="733001" y="1495330"/>
              <a:ext cx="3532972" cy="2513701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17" name="Parallelogram 16"/>
            <p:cNvSpPr/>
            <p:nvPr/>
          </p:nvSpPr>
          <p:spPr bwMode="auto">
            <a:xfrm>
              <a:off x="683589" y="3788531"/>
              <a:ext cx="3164281" cy="438551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18" name="Group 13"/>
          <p:cNvGrpSpPr>
            <a:grpSpLocks/>
          </p:cNvGrpSpPr>
          <p:nvPr userDrawn="1"/>
        </p:nvGrpSpPr>
        <p:grpSpPr bwMode="auto">
          <a:xfrm>
            <a:off x="2927350" y="2905125"/>
            <a:ext cx="2992438" cy="1768475"/>
            <a:chOff x="683589" y="1495330"/>
            <a:chExt cx="3582384" cy="2731752"/>
          </a:xfrm>
        </p:grpSpPr>
        <p:sp>
          <p:nvSpPr>
            <p:cNvPr id="19" name="Parallelogram 18"/>
            <p:cNvSpPr/>
            <p:nvPr/>
          </p:nvSpPr>
          <p:spPr bwMode="auto">
            <a:xfrm>
              <a:off x="733001" y="1495330"/>
              <a:ext cx="3532972" cy="2513507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0" name="Parallelogram 19"/>
            <p:cNvSpPr/>
            <p:nvPr/>
          </p:nvSpPr>
          <p:spPr bwMode="auto">
            <a:xfrm>
              <a:off x="683589" y="3788139"/>
              <a:ext cx="3164281" cy="438943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21" name="Group 13"/>
          <p:cNvGrpSpPr>
            <a:grpSpLocks/>
          </p:cNvGrpSpPr>
          <p:nvPr userDrawn="1"/>
        </p:nvGrpSpPr>
        <p:grpSpPr bwMode="auto">
          <a:xfrm>
            <a:off x="157163" y="2905125"/>
            <a:ext cx="2994025" cy="1768475"/>
            <a:chOff x="683589" y="1495330"/>
            <a:chExt cx="3582384" cy="2731752"/>
          </a:xfrm>
        </p:grpSpPr>
        <p:sp>
          <p:nvSpPr>
            <p:cNvPr id="22" name="Parallelogram 21"/>
            <p:cNvSpPr/>
            <p:nvPr/>
          </p:nvSpPr>
          <p:spPr bwMode="auto">
            <a:xfrm>
              <a:off x="732975" y="1495330"/>
              <a:ext cx="3532998" cy="2513507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3" name="Parallelogram 22"/>
            <p:cNvSpPr/>
            <p:nvPr/>
          </p:nvSpPr>
          <p:spPr bwMode="auto">
            <a:xfrm>
              <a:off x="683589" y="3788139"/>
              <a:ext cx="3164503" cy="438943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24" name="Group 13"/>
          <p:cNvGrpSpPr>
            <a:grpSpLocks/>
          </p:cNvGrpSpPr>
          <p:nvPr userDrawn="1"/>
        </p:nvGrpSpPr>
        <p:grpSpPr bwMode="auto">
          <a:xfrm>
            <a:off x="5913438" y="1106488"/>
            <a:ext cx="2994025" cy="1770062"/>
            <a:chOff x="683589" y="1495330"/>
            <a:chExt cx="3582384" cy="2731752"/>
          </a:xfrm>
        </p:grpSpPr>
        <p:sp>
          <p:nvSpPr>
            <p:cNvPr id="25" name="Parallelogram 24"/>
            <p:cNvSpPr/>
            <p:nvPr/>
          </p:nvSpPr>
          <p:spPr bwMode="auto">
            <a:xfrm>
              <a:off x="732975" y="1495330"/>
              <a:ext cx="3532998" cy="2513703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6" name="Parallelogram 25"/>
            <p:cNvSpPr/>
            <p:nvPr/>
          </p:nvSpPr>
          <p:spPr bwMode="auto">
            <a:xfrm>
              <a:off x="683589" y="3788532"/>
              <a:ext cx="3164503" cy="438550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27" name="Group 13"/>
          <p:cNvGrpSpPr>
            <a:grpSpLocks/>
          </p:cNvGrpSpPr>
          <p:nvPr userDrawn="1"/>
        </p:nvGrpSpPr>
        <p:grpSpPr bwMode="auto">
          <a:xfrm>
            <a:off x="3143250" y="1112838"/>
            <a:ext cx="2994025" cy="1768475"/>
            <a:chOff x="683589" y="1495330"/>
            <a:chExt cx="3582384" cy="2731752"/>
          </a:xfrm>
        </p:grpSpPr>
        <p:sp>
          <p:nvSpPr>
            <p:cNvPr id="28" name="Parallelogram 27"/>
            <p:cNvSpPr/>
            <p:nvPr/>
          </p:nvSpPr>
          <p:spPr bwMode="auto">
            <a:xfrm>
              <a:off x="732975" y="1495330"/>
              <a:ext cx="3532998" cy="2513505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29" name="Parallelogram 28"/>
            <p:cNvSpPr/>
            <p:nvPr/>
          </p:nvSpPr>
          <p:spPr bwMode="auto">
            <a:xfrm>
              <a:off x="683589" y="3788137"/>
              <a:ext cx="3164503" cy="438945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grpSp>
        <p:nvGrpSpPr>
          <p:cNvPr id="30" name="Group 13"/>
          <p:cNvGrpSpPr>
            <a:grpSpLocks/>
          </p:cNvGrpSpPr>
          <p:nvPr userDrawn="1"/>
        </p:nvGrpSpPr>
        <p:grpSpPr bwMode="auto">
          <a:xfrm>
            <a:off x="373063" y="1112838"/>
            <a:ext cx="2994025" cy="1768475"/>
            <a:chOff x="683589" y="1495330"/>
            <a:chExt cx="3582384" cy="2731752"/>
          </a:xfrm>
        </p:grpSpPr>
        <p:sp>
          <p:nvSpPr>
            <p:cNvPr id="31" name="Parallelogram 30"/>
            <p:cNvSpPr/>
            <p:nvPr/>
          </p:nvSpPr>
          <p:spPr bwMode="auto">
            <a:xfrm>
              <a:off x="732975" y="1495330"/>
              <a:ext cx="3532998" cy="2513505"/>
            </a:xfrm>
            <a:prstGeom prst="parallelogram">
              <a:avLst>
                <a:gd name="adj" fmla="val 24016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  <p:sp>
          <p:nvSpPr>
            <p:cNvPr id="32" name="Parallelogram 31"/>
            <p:cNvSpPr/>
            <p:nvPr/>
          </p:nvSpPr>
          <p:spPr bwMode="auto">
            <a:xfrm>
              <a:off x="683589" y="3788137"/>
              <a:ext cx="3164503" cy="438945"/>
            </a:xfrm>
            <a:prstGeom prst="parallelogram">
              <a:avLst>
                <a:gd name="adj" fmla="val 26684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latin typeface="Arial" charset="0"/>
                <a:ea typeface="ヒラギノ角ゴ Pro W3" pitchFamily="-64" charset="-128"/>
              </a:endParaRPr>
            </a:p>
          </p:txBody>
        </p:sp>
      </p:grpSp>
      <p:sp>
        <p:nvSpPr>
          <p:cNvPr id="33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37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89757" y="2922682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3367088" y="2922682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9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6137276" y="2922682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4" name="Text Placeholder 42"/>
          <p:cNvSpPr>
            <a:spLocks noGrp="1"/>
          </p:cNvSpPr>
          <p:nvPr>
            <p:ph type="body" sz="quarter" idx="25"/>
          </p:nvPr>
        </p:nvSpPr>
        <p:spPr>
          <a:xfrm>
            <a:off x="3348319" y="2650940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42"/>
          <p:cNvSpPr>
            <a:spLocks noGrp="1"/>
          </p:cNvSpPr>
          <p:nvPr>
            <p:ph type="body" sz="quarter" idx="26"/>
          </p:nvPr>
        </p:nvSpPr>
        <p:spPr>
          <a:xfrm>
            <a:off x="6054725" y="2650940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42"/>
          <p:cNvSpPr>
            <a:spLocks noGrp="1"/>
          </p:cNvSpPr>
          <p:nvPr>
            <p:ph type="body" sz="quarter" idx="27"/>
          </p:nvPr>
        </p:nvSpPr>
        <p:spPr>
          <a:xfrm>
            <a:off x="298450" y="4434423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2"/>
          <p:cNvSpPr>
            <a:spLocks noGrp="1"/>
          </p:cNvSpPr>
          <p:nvPr>
            <p:ph type="body" sz="quarter" idx="28"/>
          </p:nvPr>
        </p:nvSpPr>
        <p:spPr>
          <a:xfrm>
            <a:off x="3081619" y="4434423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2"/>
          <p:cNvSpPr>
            <a:spLocks noGrp="1"/>
          </p:cNvSpPr>
          <p:nvPr>
            <p:ph type="body" sz="quarter" idx="29"/>
          </p:nvPr>
        </p:nvSpPr>
        <p:spPr>
          <a:xfrm>
            <a:off x="5788025" y="4434423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798513" y="1130300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50" name="Picture Placeholder 2"/>
          <p:cNvSpPr>
            <a:spLocks noGrp="1"/>
          </p:cNvSpPr>
          <p:nvPr>
            <p:ph type="pic" sz="quarter" idx="31"/>
          </p:nvPr>
        </p:nvSpPr>
        <p:spPr>
          <a:xfrm>
            <a:off x="3575844" y="1130300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51" name="Picture Placeholder 2"/>
          <p:cNvSpPr>
            <a:spLocks noGrp="1"/>
          </p:cNvSpPr>
          <p:nvPr>
            <p:ph type="pic" sz="quarter" idx="32"/>
          </p:nvPr>
        </p:nvSpPr>
        <p:spPr>
          <a:xfrm>
            <a:off x="6346032" y="1130300"/>
            <a:ext cx="2170112" cy="146685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52" name="Text Placeholder 42"/>
          <p:cNvSpPr>
            <a:spLocks noGrp="1"/>
          </p:cNvSpPr>
          <p:nvPr>
            <p:ph type="body" sz="quarter" idx="24"/>
          </p:nvPr>
        </p:nvSpPr>
        <p:spPr>
          <a:xfrm>
            <a:off x="565150" y="2650940"/>
            <a:ext cx="2362200" cy="1846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lang="en-GB" sz="1200" kern="1200" dirty="0" smtClean="0">
                <a:solidFill>
                  <a:srgbClr val="0032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33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A91E1AE-0C8E-4F76-9822-41893C44C1CD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8364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ort Elements - long headlin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8313" y="1150144"/>
            <a:ext cx="8415711" cy="3351610"/>
          </a:xfrm>
        </p:spPr>
        <p:txBody>
          <a:bodyPr/>
          <a:lstStyle>
            <a:lvl1pPr>
              <a:defRPr sz="1900"/>
            </a:lvl1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320B71-EC71-4A7E-8C8A-9C555B387A1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5788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mport Elements - FullP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8313" y="748145"/>
            <a:ext cx="8415711" cy="3753609"/>
          </a:xfrm>
        </p:spPr>
        <p:txBody>
          <a:bodyPr/>
          <a:lstStyle>
            <a:lvl1pPr>
              <a:defRPr sz="1900"/>
            </a:lvl1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126932"/>
            <a:ext cx="8404225" cy="40744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0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320B71-EC71-4A7E-8C8A-9C555B387A1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5157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ort Elements - Smal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3629025" y="1782763"/>
            <a:ext cx="5514975" cy="2697162"/>
          </a:xfrm>
          <a:custGeom>
            <a:avLst/>
            <a:gdLst/>
            <a:ahLst/>
            <a:cxnLst/>
            <a:rect l="l" t="t" r="r" b="b"/>
            <a:pathLst>
              <a:path w="5514975" h="2697162">
                <a:moveTo>
                  <a:pt x="771523" y="0"/>
                </a:moveTo>
                <a:lnTo>
                  <a:pt x="5514975" y="0"/>
                </a:lnTo>
                <a:lnTo>
                  <a:pt x="5514975" y="2658323"/>
                </a:lnTo>
                <a:lnTo>
                  <a:pt x="5503865" y="2697162"/>
                </a:lnTo>
                <a:lnTo>
                  <a:pt x="0" y="2697162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idx="4294967295"/>
          </p:nvPr>
        </p:nvSpPr>
        <p:spPr>
          <a:xfrm>
            <a:off x="4427538" y="2139554"/>
            <a:ext cx="4465450" cy="2283619"/>
          </a:xfrm>
        </p:spPr>
        <p:txBody>
          <a:bodyPr/>
          <a:lstStyle>
            <a:lvl1pPr>
              <a:defRPr sz="1900"/>
            </a:lvl1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5CF0E3E-6A53-407C-B228-D257703978F3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3058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har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2"/>
          </p:nvPr>
        </p:nvSpPr>
        <p:spPr>
          <a:xfrm>
            <a:off x="466725" y="1069892"/>
            <a:ext cx="4023388" cy="33480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9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4660490" y="1059916"/>
            <a:ext cx="4211992" cy="33480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3799" y="4405901"/>
            <a:ext cx="4032250" cy="3238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 marL="300037" indent="0">
              <a:buFontTx/>
              <a:buNone/>
              <a:defRPr sz="1600"/>
            </a:lvl2pPr>
            <a:lvl3pPr marL="598487" indent="0">
              <a:buFontTx/>
              <a:buNone/>
              <a:defRPr sz="1600"/>
            </a:lvl3pPr>
            <a:lvl4pPr marL="915987" indent="0">
              <a:buFontTx/>
              <a:buNone/>
              <a:defRPr sz="1600"/>
            </a:lvl4pPr>
            <a:lvl5pPr marL="1220787" indent="0">
              <a:buFontTx/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659019" y="4405901"/>
            <a:ext cx="4032250" cy="3238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 marL="300037" indent="0">
              <a:buFontTx/>
              <a:buNone/>
              <a:defRPr sz="1600"/>
            </a:lvl2pPr>
            <a:lvl3pPr marL="598487" indent="0">
              <a:buFontTx/>
              <a:buNone/>
              <a:defRPr sz="1600"/>
            </a:lvl3pPr>
            <a:lvl4pPr marL="915987" indent="0">
              <a:buFontTx/>
              <a:buNone/>
              <a:defRPr sz="1600"/>
            </a:lvl4pPr>
            <a:lvl5pPr marL="1220787" indent="0">
              <a:buFontTx/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5A8A81F-602E-4F8A-A59F-1CB8EC3665F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7949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hart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"/>
          <p:cNvCxnSpPr>
            <a:cxnSpLocks noChangeShapeType="1"/>
          </p:cNvCxnSpPr>
          <p:nvPr userDrawn="1"/>
        </p:nvCxnSpPr>
        <p:spPr bwMode="auto">
          <a:xfrm>
            <a:off x="0" y="0"/>
            <a:ext cx="914400" cy="0"/>
          </a:xfrm>
          <a:prstGeom prst="line">
            <a:avLst/>
          </a:prstGeom>
          <a:noFill/>
          <a:ln w="0" algn="ctr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33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457200" y="1107035"/>
            <a:ext cx="4105835" cy="17478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14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4778188" y="1107035"/>
            <a:ext cx="4105835" cy="17478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15" name="Chart Placeholder 2"/>
          <p:cNvSpPr>
            <a:spLocks noGrp="1"/>
          </p:cNvSpPr>
          <p:nvPr>
            <p:ph type="chart" sz="quarter" idx="16"/>
          </p:nvPr>
        </p:nvSpPr>
        <p:spPr>
          <a:xfrm>
            <a:off x="457200" y="2917906"/>
            <a:ext cx="4105835" cy="17478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16" name="Chart Placeholder 2"/>
          <p:cNvSpPr>
            <a:spLocks noGrp="1"/>
          </p:cNvSpPr>
          <p:nvPr>
            <p:ph type="chart" sz="quarter" idx="17"/>
          </p:nvPr>
        </p:nvSpPr>
        <p:spPr>
          <a:xfrm>
            <a:off x="4778188" y="2917906"/>
            <a:ext cx="4105835" cy="174783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5538A09-DD14-42AD-BF95-748291479EDB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51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rganization Chart or other visualization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66726" y="1071563"/>
            <a:ext cx="8397875" cy="3351610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en-GB" noProof="0" dirty="0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A2AD3AA-77E8-4059-99E1-B20E6EF740D6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7245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- Text (NO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372225" y="5003800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195FB5"/>
          </a:solidFill>
          <a:ln w="9525" algn="ctr">
            <a:noFill/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en-GB" altLang="en-US">
              <a:ea typeface="ヒラギノ角ゴ Pro W3"/>
              <a:cs typeface="ヒラギノ角ゴ Pro W3"/>
            </a:endParaRPr>
          </a:p>
        </p:txBody>
      </p:sp>
      <p:pic>
        <p:nvPicPr>
          <p:cNvPr id="9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itle 4"/>
          <p:cNvSpPr txBox="1">
            <a:spLocks/>
          </p:cNvSpPr>
          <p:nvPr userDrawn="1"/>
        </p:nvSpPr>
        <p:spPr bwMode="auto">
          <a:xfrm>
            <a:off x="4592638" y="3227388"/>
            <a:ext cx="4191000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596900" indent="-29686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indent="-3159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2192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5240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9812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4384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28956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3528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ts val="2400"/>
              </a:lnSpc>
              <a:spcBef>
                <a:spcPct val="30000"/>
              </a:spcBef>
              <a:buClr>
                <a:schemeClr val="tx2"/>
              </a:buClr>
              <a:defRPr/>
            </a:pP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 userDrawn="1"/>
        </p:nvSpPr>
        <p:spPr bwMode="auto">
          <a:xfrm>
            <a:off x="468313" y="3124200"/>
            <a:ext cx="792162" cy="26988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  <a:defRPr/>
            </a:pPr>
            <a:endParaRPr lang="en-GB" altLang="en-US" sz="1800">
              <a:ea typeface="ヒラギノ角ゴ Pro W3"/>
              <a:cs typeface="ヒラギノ角ゴ Pro W3"/>
            </a:endParaRPr>
          </a:p>
        </p:txBody>
      </p:sp>
      <p:pic>
        <p:nvPicPr>
          <p:cNvPr id="12" name="Picture 2" descr="C:\Users\kourent\Desktop\_PROJECTS_\VisualBranding_OfficeDocuments\PPT\Output\02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5624"/>
            <a:ext cx="1765542" cy="76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ubtitle 4"/>
          <p:cNvSpPr>
            <a:spLocks noGrp="1"/>
          </p:cNvSpPr>
          <p:nvPr>
            <p:ph type="subTitle" idx="4294967295"/>
          </p:nvPr>
        </p:nvSpPr>
        <p:spPr>
          <a:xfrm>
            <a:off x="468314" y="3233737"/>
            <a:ext cx="2663825" cy="102512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lang="en-GB" altLang="en-US" sz="2000" dirty="0" smtClean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/>
              <a:t>Click to edit Master subtitle style</a:t>
            </a:r>
            <a:endParaRPr lang="en-GB" altLang="en-US" dirty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3600450" y="4407694"/>
            <a:ext cx="5183188" cy="66556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1800" b="1" dirty="0" smtClean="0">
                <a:solidFill>
                  <a:srgbClr val="003299"/>
                </a:solidFill>
              </a:defRPr>
            </a:lvl1pPr>
            <a:lvl2pPr>
              <a:defRPr lang="en-US" altLang="en-US" dirty="0" smtClean="0"/>
            </a:lvl2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486275" y="1638300"/>
            <a:ext cx="4297363" cy="245745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2"/>
          <p:cNvSpPr>
            <a:spLocks noGrp="1"/>
          </p:cNvSpPr>
          <p:nvPr>
            <p:ph type="ctrTitle"/>
          </p:nvPr>
        </p:nvSpPr>
        <p:spPr>
          <a:xfrm>
            <a:off x="468314" y="1653779"/>
            <a:ext cx="3024187" cy="1458515"/>
          </a:xfrm>
        </p:spPr>
        <p:txBody>
          <a:bodyPr/>
          <a:lstStyle>
            <a:lvl1pPr>
              <a:lnSpc>
                <a:spcPts val="3500"/>
              </a:lnSpc>
              <a:defRPr sz="3200"/>
            </a:lvl1pPr>
          </a:lstStyle>
          <a:p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68313" y="4408884"/>
            <a:ext cx="2543244" cy="66556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lang="en-US" altLang="en-US" sz="1600" b="1" kern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altLang="en-US" kern="1200" dirty="0" smtClean="0"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6844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Bridge"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>
            <a:grpSpLocks/>
          </p:cNvGrpSpPr>
          <p:nvPr userDrawn="1"/>
        </p:nvGrpSpPr>
        <p:grpSpPr bwMode="auto">
          <a:xfrm>
            <a:off x="525463" y="1116013"/>
            <a:ext cx="7999412" cy="2686050"/>
            <a:chOff x="318484" y="1489075"/>
            <a:chExt cx="8527332" cy="3581400"/>
          </a:xfrm>
        </p:grpSpPr>
        <p:sp>
          <p:nvSpPr>
            <p:cNvPr id="4" name="Rectangle 5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318484" y="1489075"/>
              <a:ext cx="382452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5" name="Rectangle 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318484" y="1946275"/>
              <a:ext cx="382452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6" name="Rectangle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18484" y="2403475"/>
              <a:ext cx="382452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7" name="Rectangle 8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821087" y="19462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Double entry system</a:t>
              </a:r>
            </a:p>
          </p:txBody>
        </p:sp>
        <p:sp>
          <p:nvSpPr>
            <p:cNvPr id="8" name="Rectangle 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821087" y="24034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Time of recording the transactions</a:t>
              </a:r>
            </a:p>
          </p:txBody>
        </p:sp>
        <p:sp>
          <p:nvSpPr>
            <p:cNvPr id="9" name="Rectangle 10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821087" y="14890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dirty="0"/>
                <a:t>Definition of </a:t>
              </a:r>
              <a:r>
                <a:rPr lang="en-GB" altLang="en-US" sz="1800" dirty="0" err="1"/>
                <a:t>b.o.p</a:t>
              </a:r>
              <a:r>
                <a:rPr lang="en-GB" altLang="en-US" sz="1800" dirty="0"/>
                <a:t>. and </a:t>
              </a:r>
              <a:r>
                <a:rPr lang="en-GB" altLang="en-US" sz="1800" dirty="0" err="1"/>
                <a:t>i.i.p</a:t>
              </a:r>
              <a:r>
                <a:rPr lang="en-GB" altLang="en-US" sz="1800" dirty="0"/>
                <a:t>.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18484" y="2871258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4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18484" y="3328458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5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18484" y="3785658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6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821087" y="3328458"/>
              <a:ext cx="8024729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Reconciliation flows and stocks</a:t>
              </a:r>
            </a:p>
          </p:txBody>
        </p:sp>
        <p:sp>
          <p:nvSpPr>
            <p:cNvPr id="14" name="Rectangle 13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821087" y="3785658"/>
              <a:ext cx="8024729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Euro area residency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21087" y="2871258"/>
              <a:ext cx="8024729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Valuation of transactions and stocks</a:t>
              </a:r>
            </a:p>
          </p:txBody>
        </p:sp>
        <p:sp>
          <p:nvSpPr>
            <p:cNvPr id="16" name="Rectangle 21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18484" y="4232275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7</a:t>
              </a:r>
            </a:p>
          </p:txBody>
        </p:sp>
        <p:sp>
          <p:nvSpPr>
            <p:cNvPr id="17" name="Rectangle 22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18484" y="4689475"/>
              <a:ext cx="380760" cy="381000"/>
            </a:xfrm>
            <a:prstGeom prst="rect">
              <a:avLst/>
            </a:prstGeom>
            <a:solidFill>
              <a:srgbClr val="003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353535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 b="1">
                  <a:solidFill>
                    <a:srgbClr val="FFFFFF"/>
                  </a:solidFill>
                </a:rPr>
                <a:t>8</a:t>
              </a:r>
            </a:p>
          </p:txBody>
        </p:sp>
        <p:sp>
          <p:nvSpPr>
            <p:cNvPr id="18" name="Rectangle 23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821087" y="42322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Standards components</a:t>
              </a:r>
            </a:p>
          </p:txBody>
        </p:sp>
        <p:sp>
          <p:nvSpPr>
            <p:cNvPr id="19" name="Rectangle 24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821087" y="4689475"/>
              <a:ext cx="8023038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858585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spcBef>
                  <a:spcPct val="30000"/>
                </a:spcBef>
                <a:buClr>
                  <a:schemeClr val="tx2"/>
                </a:buClr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Times" pitchFamily="18" charset="0"/>
                <a:buChar char="•"/>
                <a:defRPr sz="1600"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GB" altLang="en-US" sz="1800"/>
                <a:t>Classification of transactions</a:t>
              </a:r>
            </a:p>
          </p:txBody>
        </p:sp>
      </p:grpSp>
      <p:sp>
        <p:nvSpPr>
          <p:cNvPr id="20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27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CAD61C4-D565-481A-81FB-FD2D5DA6A43C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377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ab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3629025" y="1782763"/>
            <a:ext cx="5514975" cy="2697162"/>
          </a:xfrm>
          <a:custGeom>
            <a:avLst/>
            <a:gdLst/>
            <a:ahLst/>
            <a:cxnLst/>
            <a:rect l="l" t="t" r="r" b="b"/>
            <a:pathLst>
              <a:path w="5514975" h="2697162">
                <a:moveTo>
                  <a:pt x="771523" y="0"/>
                </a:moveTo>
                <a:lnTo>
                  <a:pt x="5514975" y="0"/>
                </a:lnTo>
                <a:lnTo>
                  <a:pt x="5514975" y="2658323"/>
                </a:lnTo>
                <a:lnTo>
                  <a:pt x="5503865" y="2697162"/>
                </a:lnTo>
                <a:lnTo>
                  <a:pt x="0" y="2697162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idx="4294967295"/>
          </p:nvPr>
        </p:nvSpPr>
        <p:spPr>
          <a:xfrm>
            <a:off x="4816475" y="2556272"/>
            <a:ext cx="4076700" cy="1851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3F779A3-FBD7-43A9-A418-08688450EED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8950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- Text &amp;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25988" y="1471613"/>
            <a:ext cx="3835400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en-US" sz="3500" dirty="0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25988" y="3400425"/>
            <a:ext cx="39497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endParaRPr lang="en-GB" altLang="en-US" sz="20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1" name="Rectangle 1"/>
          <p:cNvSpPr>
            <a:spLocks noChangeArrowheads="1"/>
          </p:cNvSpPr>
          <p:nvPr userDrawn="1"/>
        </p:nvSpPr>
        <p:spPr bwMode="auto">
          <a:xfrm>
            <a:off x="4816475" y="3443288"/>
            <a:ext cx="790575" cy="254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  <a:defRPr/>
            </a:pPr>
            <a:endParaRPr lang="en-GB" altLang="en-US" sz="1800">
              <a:ea typeface="ヒラギノ角ゴ Pro W3"/>
              <a:cs typeface="ヒラギノ角ゴ Pro W3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" y="-3175"/>
            <a:ext cx="4621213" cy="5141913"/>
          </a:xfrm>
          <a:custGeom>
            <a:avLst/>
            <a:gdLst/>
            <a:ahLst/>
            <a:cxnLst/>
            <a:rect l="l" t="t" r="r" b="b"/>
            <a:pathLst>
              <a:path w="4621213" h="5141913">
                <a:moveTo>
                  <a:pt x="0" y="0"/>
                </a:moveTo>
                <a:lnTo>
                  <a:pt x="4621213" y="0"/>
                </a:lnTo>
                <a:lnTo>
                  <a:pt x="3184409" y="5141913"/>
                </a:lnTo>
                <a:lnTo>
                  <a:pt x="0" y="5141913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816475" y="907256"/>
            <a:ext cx="3968750" cy="1128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6000" kern="1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4811713" y="2137569"/>
            <a:ext cx="3968750" cy="126285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3200" kern="1200" smtClean="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 lang="en-US" smtClean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811713" y="3565525"/>
            <a:ext cx="3968750" cy="1128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lang="en-US" sz="2000" kern="1200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7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97FC801-E2EE-42B2-BFDF-F67C23A6F66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3718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- Text (NO Image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25988" y="1471613"/>
            <a:ext cx="3835400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en-US" sz="3500" dirty="0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25988" y="3400425"/>
            <a:ext cx="39497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endParaRPr lang="en-GB" altLang="en-US" sz="20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0" name="Rectangle 1"/>
          <p:cNvSpPr>
            <a:spLocks noChangeArrowheads="1"/>
          </p:cNvSpPr>
          <p:nvPr userDrawn="1"/>
        </p:nvSpPr>
        <p:spPr bwMode="auto">
          <a:xfrm>
            <a:off x="4816475" y="3443288"/>
            <a:ext cx="790575" cy="254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buChar char="–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buChar char="•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  <a:defRPr/>
            </a:pPr>
            <a:endParaRPr lang="en-GB" altLang="en-US" sz="1800">
              <a:ea typeface="ヒラギノ角ゴ Pro W3"/>
              <a:cs typeface="ヒラギノ角ゴ Pro W3"/>
            </a:endParaRPr>
          </a:p>
        </p:txBody>
      </p:sp>
      <p:sp>
        <p:nvSpPr>
          <p:cNvPr id="11" name="Parallelogram 10"/>
          <p:cNvSpPr/>
          <p:nvPr userDrawn="1"/>
        </p:nvSpPr>
        <p:spPr bwMode="auto">
          <a:xfrm>
            <a:off x="0" y="0"/>
            <a:ext cx="4591050" cy="5143500"/>
          </a:xfrm>
          <a:custGeom>
            <a:avLst/>
            <a:gdLst/>
            <a:ahLst/>
            <a:cxnLst/>
            <a:rect l="l" t="t" r="r" b="b"/>
            <a:pathLst>
              <a:path w="4591751" h="5143500">
                <a:moveTo>
                  <a:pt x="0" y="0"/>
                </a:moveTo>
                <a:lnTo>
                  <a:pt x="4591751" y="0"/>
                </a:lnTo>
                <a:lnTo>
                  <a:pt x="3154503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816475" y="907256"/>
            <a:ext cx="3968750" cy="1128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6000" kern="1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4811713" y="2137569"/>
            <a:ext cx="3968750" cy="126285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lang="en-US" sz="3200" kern="1200" smtClean="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 lang="en-US" smtClean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811713" y="3565525"/>
            <a:ext cx="3968750" cy="1128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defRPr lang="en-US" sz="2000" kern="1200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0" y="831850"/>
            <a:ext cx="3881438" cy="40290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algn="r">
              <a:defRPr lang="en-US" sz="30000" b="1" kern="1200" smtClean="0">
                <a:solidFill>
                  <a:srgbClr val="003299"/>
                </a:solidFill>
                <a:cs typeface="Arial" pitchFamily="34" charset="0"/>
              </a:defRPr>
            </a:lvl1pPr>
            <a:lvl2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kern="1200" smtClean="0"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GB" kern="1200"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89EFBB2-B333-479B-84A0-F406AA2E2D1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85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Ful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 userDrawn="1"/>
        </p:nvSpPr>
        <p:spPr bwMode="auto">
          <a:xfrm>
            <a:off x="468313" y="1222375"/>
            <a:ext cx="8194675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98450" indent="-2984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596900" indent="-29686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indent="-3159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2192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5240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9812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4384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28956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3528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chemeClr val="tx2"/>
              </a:buClr>
              <a:buFontTx/>
              <a:buChar char="•"/>
              <a:defRPr/>
            </a:pPr>
            <a:endParaRPr lang="en-US" altLang="en-US" sz="2200">
              <a:solidFill>
                <a:schemeClr val="tx2"/>
              </a:solidFill>
            </a:endParaRPr>
          </a:p>
        </p:txBody>
      </p:sp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2AD2B4C-24FD-485E-ADAD-B1E3DC73B16B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9573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Placeholder (With Image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 bwMode="auto">
          <a:xfrm>
            <a:off x="0" y="1109663"/>
            <a:ext cx="8197850" cy="3613150"/>
          </a:xfrm>
          <a:custGeom>
            <a:avLst/>
            <a:gdLst/>
            <a:ahLst/>
            <a:cxnLst/>
            <a:rect l="l" t="t" r="r" b="b"/>
            <a:pathLst>
              <a:path w="8197850" h="3613150">
                <a:moveTo>
                  <a:pt x="433207" y="0"/>
                </a:moveTo>
                <a:lnTo>
                  <a:pt x="8197850" y="0"/>
                </a:lnTo>
                <a:lnTo>
                  <a:pt x="7269343" y="3613150"/>
                </a:lnTo>
                <a:lnTo>
                  <a:pt x="0" y="3613150"/>
                </a:lnTo>
                <a:lnTo>
                  <a:pt x="0" y="1685762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GB"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 userDrawn="1"/>
        </p:nvSpPr>
        <p:spPr bwMode="auto">
          <a:xfrm>
            <a:off x="971550" y="1492250"/>
            <a:ext cx="2160588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596900" indent="-29686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indent="-3159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2192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524000" indent="-303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19812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4384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28956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352800" indent="-303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chemeClr val="tx2"/>
              </a:buClr>
              <a:defRPr/>
            </a:pPr>
            <a:endParaRPr lang="en-GB" altLang="en-US" sz="2000"/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3286126" y="1"/>
            <a:ext cx="5857875" cy="4721225"/>
          </a:xfrm>
          <a:custGeom>
            <a:avLst/>
            <a:gdLst/>
            <a:ahLst/>
            <a:cxnLst/>
            <a:rect l="l" t="t" r="r" b="b"/>
            <a:pathLst>
              <a:path w="5857875" h="4721225">
                <a:moveTo>
                  <a:pt x="1190458" y="0"/>
                </a:moveTo>
                <a:lnTo>
                  <a:pt x="5857875" y="0"/>
                </a:lnTo>
                <a:lnTo>
                  <a:pt x="5857875" y="4721225"/>
                </a:lnTo>
                <a:lnTo>
                  <a:pt x="0" y="472122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23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AAA2B01-B512-4650-90E0-024ED79178B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0400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mage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3286126" y="1"/>
            <a:ext cx="5857875" cy="4721225"/>
          </a:xfrm>
          <a:custGeom>
            <a:avLst/>
            <a:gdLst/>
            <a:ahLst/>
            <a:cxnLst/>
            <a:rect l="l" t="t" r="r" b="b"/>
            <a:pathLst>
              <a:path w="5857875" h="4721225">
                <a:moveTo>
                  <a:pt x="1190458" y="0"/>
                </a:moveTo>
                <a:lnTo>
                  <a:pt x="5857875" y="0"/>
                </a:lnTo>
                <a:lnTo>
                  <a:pt x="5857875" y="4721225"/>
                </a:lnTo>
                <a:lnTo>
                  <a:pt x="0" y="472122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0" y="1074738"/>
            <a:ext cx="4222750" cy="3646487"/>
          </a:xfrm>
          <a:custGeom>
            <a:avLst/>
            <a:gdLst/>
            <a:ahLst/>
            <a:cxnLst/>
            <a:rect l="l" t="t" r="r" b="b"/>
            <a:pathLst>
              <a:path w="4222750" h="3646487">
                <a:moveTo>
                  <a:pt x="0" y="0"/>
                </a:moveTo>
                <a:lnTo>
                  <a:pt x="4222750" y="0"/>
                </a:lnTo>
                <a:lnTo>
                  <a:pt x="3293625" y="3646487"/>
                </a:lnTo>
                <a:lnTo>
                  <a:pt x="0" y="3646487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4" name="Rectangle 4"/>
          <p:cNvSpPr>
            <a:spLocks noGrp="1" noChangeArrowheads="1"/>
          </p:cNvSpPr>
          <p:nvPr>
            <p:ph type="title"/>
          </p:nvPr>
        </p:nvSpPr>
        <p:spPr>
          <a:xfrm>
            <a:off x="463551" y="411956"/>
            <a:ext cx="8404225" cy="633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lang="en-GB" altLang="en-US" sz="2800" kern="1200" dirty="0" smtClean="0"/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>
          <a:xfrm>
            <a:off x="4357688" y="4856163"/>
            <a:ext cx="414337" cy="138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eaLnBrk="0" hangingPunct="0">
              <a:lnSpc>
                <a:spcPts val="1200"/>
              </a:lnSpc>
              <a:defRPr lang="en-GB"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D9341D4-07C6-4282-AE38-5248E8AD561A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8226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271463" y="77788"/>
            <a:ext cx="6502400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GB" altLang="en-US">
                <a:solidFill>
                  <a:srgbClr val="FFFFFF"/>
                </a:solidFill>
                <a:ea typeface="ヒラギノ角ゴ Pro W3"/>
                <a:cs typeface="ヒラギノ角ゴ Pro W3"/>
              </a:rPr>
              <a:t>Rubric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50938"/>
            <a:ext cx="8194675" cy="335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Mastertextformat bearbeiten</a:t>
            </a:r>
          </a:p>
          <a:p>
            <a:pPr lvl="1"/>
            <a:r>
              <a:rPr lang="en-GB" altLang="en-US"/>
              <a:t>Zweite Ebene</a:t>
            </a:r>
          </a:p>
          <a:p>
            <a:pPr lvl="2"/>
            <a:r>
              <a:rPr lang="en-GB" altLang="en-US"/>
              <a:t>Dritte Ebene</a:t>
            </a:r>
          </a:p>
          <a:p>
            <a:pPr lvl="3"/>
            <a:r>
              <a:rPr lang="en-GB" altLang="en-US"/>
              <a:t>Vierte Ebene</a:t>
            </a:r>
          </a:p>
          <a:p>
            <a:pPr lvl="4"/>
            <a:r>
              <a:rPr lang="en-GB" altLang="en-US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573088"/>
            <a:ext cx="85947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Mastertitelformat bearbeiten</a:t>
            </a:r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6372225" y="4860925"/>
            <a:ext cx="229076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en-GB" altLang="en-US" sz="900" dirty="0">
                <a:solidFill>
                  <a:schemeClr val="bg1"/>
                </a:solidFill>
              </a:rPr>
              <a:t>www.ecb.europa.eu © </a:t>
            </a:r>
          </a:p>
        </p:txBody>
      </p:sp>
      <p:sp>
        <p:nvSpPr>
          <p:cNvPr id="1032" name="Rectangle 2"/>
          <p:cNvSpPr>
            <a:spLocks noChangeArrowheads="1"/>
          </p:cNvSpPr>
          <p:nvPr/>
        </p:nvSpPr>
        <p:spPr bwMode="auto">
          <a:xfrm>
            <a:off x="0" y="-25400"/>
            <a:ext cx="9144000" cy="368300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en-GB" altLang="en-US">
              <a:solidFill>
                <a:srgbClr val="585858"/>
              </a:solidFill>
              <a:ea typeface="ヒラギノ角ゴ Pro W3"/>
              <a:cs typeface="ヒラギノ角ゴ Pro W3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94" r:id="rId1"/>
    <p:sldLayoutId id="2147486295" r:id="rId2"/>
    <p:sldLayoutId id="2147486297" r:id="rId3"/>
    <p:sldLayoutId id="2147486298" r:id="rId4"/>
    <p:sldLayoutId id="2147486299" r:id="rId5"/>
    <p:sldLayoutId id="2147486300" r:id="rId6"/>
    <p:sldLayoutId id="2147486301" r:id="rId7"/>
    <p:sldLayoutId id="2147486302" r:id="rId8"/>
    <p:sldLayoutId id="2147486303" r:id="rId9"/>
    <p:sldLayoutId id="2147486304" r:id="rId10"/>
    <p:sldLayoutId id="2147486305" r:id="rId11"/>
    <p:sldLayoutId id="2147486306" r:id="rId12"/>
    <p:sldLayoutId id="2147486307" r:id="rId13"/>
    <p:sldLayoutId id="2147486316" r:id="rId14"/>
    <p:sldLayoutId id="2147486308" r:id="rId15"/>
    <p:sldLayoutId id="2147486311" r:id="rId16"/>
    <p:sldLayoutId id="2147486312" r:id="rId17"/>
    <p:sldLayoutId id="2147486314" r:id="rId18"/>
  </p:sldLayoutIdLst>
  <p:hf hdr="0" dt="0"/>
  <p:txStyles>
    <p:titleStyle>
      <a:lvl1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charset="0"/>
        </a:defRPr>
      </a:lvl2pPr>
      <a:lvl3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charset="0"/>
        </a:defRPr>
      </a:lvl3pPr>
      <a:lvl4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charset="0"/>
        </a:defRPr>
      </a:lvl4pPr>
      <a:lvl5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charset="0"/>
        </a:defRPr>
      </a:lvl5pPr>
      <a:lvl6pPr marL="4572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algn="l" rtl="0" eaLnBrk="1" fontAlgn="base" hangingPunct="1">
        <a:spcBef>
          <a:spcPct val="30000"/>
        </a:spcBef>
        <a:spcAft>
          <a:spcPct val="0"/>
        </a:spcAft>
        <a:buClr>
          <a:schemeClr val="tx2"/>
        </a:buClr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29845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+mn-lt"/>
          <a:cs typeface="+mn-cs"/>
        </a:defRPr>
      </a:lvl2pPr>
      <a:lvl3pPr marL="596900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1"/>
          </a:solidFill>
          <a:latin typeface="+mn-lt"/>
          <a:cs typeface="+mn-cs"/>
        </a:defRPr>
      </a:lvl3pPr>
      <a:lvl4pPr marL="914400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1"/>
          </a:solidFill>
          <a:latin typeface="+mn-lt"/>
          <a:cs typeface="+mn-cs"/>
        </a:defRPr>
      </a:lvl4pPr>
      <a:lvl5pPr marL="1219200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defRPr sz="1600" i="1">
          <a:solidFill>
            <a:schemeClr val="tx1"/>
          </a:solidFill>
          <a:latin typeface="+mn-lt"/>
          <a:cs typeface="+mn-cs"/>
        </a:defRPr>
      </a:lvl5pPr>
      <a:lvl6pPr marL="1981200" indent="-303213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1600" i="1">
          <a:solidFill>
            <a:schemeClr val="tx1"/>
          </a:solidFill>
          <a:latin typeface="+mn-lt"/>
          <a:cs typeface="+mn-cs"/>
        </a:defRPr>
      </a:lvl6pPr>
      <a:lvl7pPr marL="2438400" indent="-303213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1600" i="1">
          <a:solidFill>
            <a:schemeClr val="tx1"/>
          </a:solidFill>
          <a:latin typeface="+mn-lt"/>
          <a:cs typeface="+mn-cs"/>
        </a:defRPr>
      </a:lvl7pPr>
      <a:lvl8pPr marL="2895600" indent="-303213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1600" i="1">
          <a:solidFill>
            <a:schemeClr val="tx1"/>
          </a:solidFill>
          <a:latin typeface="+mn-lt"/>
          <a:cs typeface="+mn-cs"/>
        </a:defRPr>
      </a:lvl8pPr>
      <a:lvl9pPr marL="3352800" indent="-303213" algn="l" rtl="0" eaLnBrk="1" fontAlgn="base" hangingPunct="1">
        <a:spcBef>
          <a:spcPct val="0"/>
        </a:spcBef>
        <a:spcAft>
          <a:spcPct val="0"/>
        </a:spcAft>
        <a:buFont typeface="Times" pitchFamily="18" charset="0"/>
        <a:buChar char="•"/>
        <a:defRPr sz="1600"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6"/>
          <p:cNvSpPr>
            <a:spLocks noGrp="1"/>
          </p:cNvSpPr>
          <p:nvPr>
            <p:ph type="ctrTitle"/>
          </p:nvPr>
        </p:nvSpPr>
        <p:spPr>
          <a:xfrm>
            <a:off x="114300" y="1117601"/>
            <a:ext cx="3613149" cy="1995488"/>
          </a:xfrm>
        </p:spPr>
        <p:txBody>
          <a:bodyPr/>
          <a:lstStyle/>
          <a:p>
            <a:r>
              <a:rPr lang="en-GB" altLang="en-US" dirty="0"/>
              <a:t>Discussion: Inside the Boardroom</a:t>
            </a:r>
            <a:br>
              <a:rPr lang="en-GB" altLang="en-US" dirty="0"/>
            </a:br>
            <a:r>
              <a:rPr lang="en-GB" altLang="en-US" sz="2000" dirty="0"/>
              <a:t>by R. L. Bennett, M. </a:t>
            </a:r>
            <a:r>
              <a:rPr lang="en-GB" altLang="en-US" sz="2000" dirty="0" err="1"/>
              <a:t>Puri</a:t>
            </a:r>
            <a:r>
              <a:rPr lang="en-GB" altLang="en-US" sz="2000" dirty="0"/>
              <a:t> &amp; </a:t>
            </a:r>
            <a:r>
              <a:rPr lang="en-GB" altLang="en-US" sz="2000" u="sng" dirty="0"/>
              <a:t>P. E. Soto</a:t>
            </a:r>
            <a:endParaRPr lang="en-GB" altLang="en-US" u="sng" dirty="0"/>
          </a:p>
        </p:txBody>
      </p:sp>
      <p:sp>
        <p:nvSpPr>
          <p:cNvPr id="24579" name="Subtitle 8"/>
          <p:cNvSpPr>
            <a:spLocks noGrp="1"/>
          </p:cNvSpPr>
          <p:nvPr>
            <p:ph type="subTitle" idx="4294967295"/>
          </p:nvPr>
        </p:nvSpPr>
        <p:spPr>
          <a:xfrm>
            <a:off x="114300" y="3233738"/>
            <a:ext cx="3333749" cy="1025525"/>
          </a:xfrm>
        </p:spPr>
        <p:txBody>
          <a:bodyPr/>
          <a:lstStyle/>
          <a:p>
            <a:pPr>
              <a:lnSpc>
                <a:spcPts val="2400"/>
              </a:lnSpc>
            </a:pPr>
            <a:r>
              <a:rPr lang="en-GB" altLang="en-US" sz="2000" dirty="0">
                <a:solidFill>
                  <a:schemeClr val="tx2"/>
                </a:solidFill>
              </a:rPr>
              <a:t>Advanced analytics: new methods and applications for</a:t>
            </a:r>
          </a:p>
          <a:p>
            <a:pPr>
              <a:lnSpc>
                <a:spcPts val="2400"/>
              </a:lnSpc>
            </a:pPr>
            <a:r>
              <a:rPr lang="en-GB" altLang="en-US" sz="2000" dirty="0">
                <a:solidFill>
                  <a:schemeClr val="tx2"/>
                </a:solidFill>
              </a:rPr>
              <a:t>macroeconomic policy</a:t>
            </a: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2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9" b="7159"/>
          <a:stretch>
            <a:fillRect/>
          </a:stretch>
        </p:blipFill>
        <p:spPr/>
      </p:pic>
      <p:sp>
        <p:nvSpPr>
          <p:cNvPr id="24581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3600450" y="4408488"/>
            <a:ext cx="5183188" cy="665162"/>
          </a:xfrm>
        </p:spPr>
        <p:txBody>
          <a:bodyPr anchor="ctr"/>
          <a:lstStyle/>
          <a:p>
            <a:pPr>
              <a:spcBef>
                <a:spcPct val="0"/>
              </a:spcBef>
              <a:buClrTx/>
            </a:pPr>
            <a:r>
              <a:rPr lang="en-GB" altLang="en-US" sz="1400" b="1" u="sng" dirty="0">
                <a:solidFill>
                  <a:schemeClr val="tx1">
                    <a:lumMod val="50000"/>
                  </a:schemeClr>
                </a:solidFill>
              </a:rPr>
              <a:t>Disclaimer</a:t>
            </a:r>
            <a:r>
              <a:rPr lang="en-GB" altLang="en-US" sz="1400" b="1" i="1" dirty="0">
                <a:solidFill>
                  <a:schemeClr val="tx1">
                    <a:lumMod val="50000"/>
                  </a:schemeClr>
                </a:solidFill>
              </a:rPr>
              <a:t>: the views expressed here are those of the authors not those of the ECB or the </a:t>
            </a:r>
            <a:r>
              <a:rPr lang="en-GB" altLang="en-US" sz="1400" b="1" i="1" dirty="0" err="1">
                <a:solidFill>
                  <a:schemeClr val="tx1">
                    <a:lumMod val="50000"/>
                  </a:schemeClr>
                </a:solidFill>
              </a:rPr>
              <a:t>Eurosystem</a:t>
            </a:r>
            <a:endParaRPr lang="en-GB" altLang="en-US" sz="1400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4585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68313" y="4408488"/>
            <a:ext cx="2543175" cy="666750"/>
          </a:xfrm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en-GB" altLang="en-US" sz="1600" b="1" dirty="0">
                <a:solidFill>
                  <a:schemeClr val="bg1"/>
                </a:solidFill>
              </a:rPr>
              <a:t>04/11/2021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70" name="Straight Connector 1"/>
          <p:cNvCxnSpPr>
            <a:cxnSpLocks noChangeShapeType="1"/>
          </p:cNvCxnSpPr>
          <p:nvPr/>
        </p:nvCxnSpPr>
        <p:spPr bwMode="auto">
          <a:xfrm>
            <a:off x="0" y="0"/>
            <a:ext cx="914400" cy="0"/>
          </a:xfrm>
          <a:prstGeom prst="line">
            <a:avLst/>
          </a:prstGeom>
          <a:noFill/>
          <a:ln w="0" algn="ctr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2771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4357688" y="4857750"/>
            <a:ext cx="414337" cy="136525"/>
          </a:xfrm>
          <a:noFill/>
        </p:spPr>
        <p:txBody>
          <a:bodyPr vert="horz"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fld id="{BF0490D8-F7DA-4624-B506-BDB813A03DFF}" type="slidenum">
              <a:rPr altLang="en-US" sz="900" smtClean="0">
                <a:solidFill>
                  <a:schemeClr val="bg1"/>
                </a:solidFill>
                <a:ea typeface="ヒラギノ角ゴ Pro W3"/>
                <a:cs typeface="ヒラギノ角ゴ Pro W3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</a:pPr>
              <a:t>2</a:t>
            </a:fld>
            <a:endParaRPr altLang="en-US" sz="9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11163"/>
            <a:ext cx="8594725" cy="635000"/>
          </a:xfrm>
        </p:spPr>
        <p:txBody>
          <a:bodyPr/>
          <a:lstStyle/>
          <a:p>
            <a:pPr eaLnBrk="1" hangingPunct="1">
              <a:lnSpc>
                <a:spcPts val="2800"/>
              </a:lnSpc>
              <a:defRPr/>
            </a:pPr>
            <a:r>
              <a:t>Overview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4F8044-DC23-48FB-A159-1074DE2E8D5B}"/>
              </a:ext>
            </a:extLst>
          </p:cNvPr>
          <p:cNvSpPr txBox="1"/>
          <p:nvPr/>
        </p:nvSpPr>
        <p:spPr>
          <a:xfrm>
            <a:off x="165100" y="1272659"/>
            <a:ext cx="48824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An impressive database of banks’ documents: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174 banks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500,000 documents + bank characteristics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BAAF0D-E90B-41E0-841B-0A1BB49B18C8}"/>
              </a:ext>
            </a:extLst>
          </p:cNvPr>
          <p:cNvSpPr txBox="1"/>
          <p:nvPr/>
        </p:nvSpPr>
        <p:spPr>
          <a:xfrm>
            <a:off x="165100" y="2749987"/>
            <a:ext cx="6485493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ML methods to identify the relevant information in the dataset: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year&gt;2001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Select only board of director meeting minutes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Final data: 34 banks, 4000 meeting minutes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70" name="Straight Connector 1"/>
          <p:cNvCxnSpPr>
            <a:cxnSpLocks noChangeShapeType="1"/>
          </p:cNvCxnSpPr>
          <p:nvPr/>
        </p:nvCxnSpPr>
        <p:spPr bwMode="auto">
          <a:xfrm>
            <a:off x="0" y="0"/>
            <a:ext cx="914400" cy="0"/>
          </a:xfrm>
          <a:prstGeom prst="line">
            <a:avLst/>
          </a:prstGeom>
          <a:noFill/>
          <a:ln w="0" algn="ctr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2771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4357688" y="4857750"/>
            <a:ext cx="414337" cy="136525"/>
          </a:xfrm>
          <a:noFill/>
        </p:spPr>
        <p:txBody>
          <a:bodyPr vert="horz"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fld id="{BF0490D8-F7DA-4624-B506-BDB813A03DFF}" type="slidenum">
              <a:rPr altLang="en-US" sz="900" smtClean="0">
                <a:solidFill>
                  <a:schemeClr val="bg1"/>
                </a:solidFill>
                <a:ea typeface="ヒラギノ角ゴ Pro W3"/>
                <a:cs typeface="ヒラギノ角ゴ Pro W3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</a:pPr>
              <a:t>3</a:t>
            </a:fld>
            <a:endParaRPr altLang="en-US" sz="9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11163"/>
            <a:ext cx="8594725" cy="635000"/>
          </a:xfrm>
        </p:spPr>
        <p:txBody>
          <a:bodyPr/>
          <a:lstStyle/>
          <a:p>
            <a:pPr eaLnBrk="1" hangingPunct="1">
              <a:lnSpc>
                <a:spcPts val="2800"/>
              </a:lnSpc>
              <a:defRPr/>
            </a:pPr>
            <a:r>
              <a:rPr dirty="0"/>
              <a:t>Q1: what explains topics?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3AD131-3950-4654-AAAD-EC82AB655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3513"/>
            <a:ext cx="9144000" cy="2938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965C1C-6458-48D7-A4A3-281FC1710B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144" y="1457325"/>
            <a:ext cx="9144000" cy="320110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3DBC942-C40B-41AE-8D6A-664D97F63459}"/>
              </a:ext>
            </a:extLst>
          </p:cNvPr>
          <p:cNvSpPr/>
          <p:nvPr/>
        </p:nvSpPr>
        <p:spPr bwMode="auto">
          <a:xfrm>
            <a:off x="1637506" y="3632201"/>
            <a:ext cx="2876550" cy="24765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44FA8D-4329-466C-8C95-35326CA8A286}"/>
              </a:ext>
            </a:extLst>
          </p:cNvPr>
          <p:cNvSpPr/>
          <p:nvPr/>
        </p:nvSpPr>
        <p:spPr bwMode="auto">
          <a:xfrm>
            <a:off x="7162800" y="1392362"/>
            <a:ext cx="1830388" cy="550737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-64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53CBA2-694F-473A-94D5-55003D1AB0C5}"/>
              </a:ext>
            </a:extLst>
          </p:cNvPr>
          <p:cNvSpPr/>
          <p:nvPr/>
        </p:nvSpPr>
        <p:spPr bwMode="auto">
          <a:xfrm>
            <a:off x="1637506" y="3197680"/>
            <a:ext cx="7287605" cy="202977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-6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939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70" name="Straight Connector 1"/>
          <p:cNvCxnSpPr>
            <a:cxnSpLocks noChangeShapeType="1"/>
          </p:cNvCxnSpPr>
          <p:nvPr/>
        </p:nvCxnSpPr>
        <p:spPr bwMode="auto">
          <a:xfrm>
            <a:off x="0" y="0"/>
            <a:ext cx="914400" cy="0"/>
          </a:xfrm>
          <a:prstGeom prst="line">
            <a:avLst/>
          </a:prstGeom>
          <a:noFill/>
          <a:ln w="0" algn="ctr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2771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4357688" y="4857750"/>
            <a:ext cx="414337" cy="136525"/>
          </a:xfrm>
          <a:noFill/>
        </p:spPr>
        <p:txBody>
          <a:bodyPr vert="horz"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fld id="{BF0490D8-F7DA-4624-B506-BDB813A03DFF}" type="slidenum">
              <a:rPr altLang="en-US" sz="900" smtClean="0">
                <a:solidFill>
                  <a:schemeClr val="bg1"/>
                </a:solidFill>
                <a:ea typeface="ヒラギノ角ゴ Pro W3"/>
                <a:cs typeface="ヒラギノ角ゴ Pro W3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</a:pPr>
              <a:t>4</a:t>
            </a:fld>
            <a:endParaRPr altLang="en-US" sz="9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11163"/>
            <a:ext cx="8594725" cy="635000"/>
          </a:xfrm>
        </p:spPr>
        <p:txBody>
          <a:bodyPr/>
          <a:lstStyle/>
          <a:p>
            <a:pPr eaLnBrk="1" hangingPunct="1">
              <a:lnSpc>
                <a:spcPts val="2800"/>
              </a:lnSpc>
              <a:defRPr/>
            </a:pPr>
            <a:r>
              <a:rPr dirty="0"/>
              <a:t>Q2: what bankers discuss during a crisis?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865254-7F30-40E4-93AC-35B2735E1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85" y="977705"/>
            <a:ext cx="7138030" cy="36207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43A74BC-E8D8-426B-B9BA-54A0C7A746B5}"/>
              </a:ext>
            </a:extLst>
          </p:cNvPr>
          <p:cNvSpPr/>
          <p:nvPr/>
        </p:nvSpPr>
        <p:spPr bwMode="auto">
          <a:xfrm>
            <a:off x="6773594" y="1358607"/>
            <a:ext cx="1069144" cy="3319975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-6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9274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70" name="Straight Connector 1"/>
          <p:cNvCxnSpPr>
            <a:cxnSpLocks noChangeShapeType="1"/>
          </p:cNvCxnSpPr>
          <p:nvPr/>
        </p:nvCxnSpPr>
        <p:spPr bwMode="auto">
          <a:xfrm>
            <a:off x="0" y="0"/>
            <a:ext cx="914400" cy="0"/>
          </a:xfrm>
          <a:prstGeom prst="line">
            <a:avLst/>
          </a:prstGeom>
          <a:noFill/>
          <a:ln w="0" algn="ctr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2771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4357688" y="4857750"/>
            <a:ext cx="414337" cy="136525"/>
          </a:xfrm>
          <a:noFill/>
        </p:spPr>
        <p:txBody>
          <a:bodyPr vert="horz"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fld id="{BF0490D8-F7DA-4624-B506-BDB813A03DFF}" type="slidenum">
              <a:rPr altLang="en-US" sz="900" smtClean="0">
                <a:solidFill>
                  <a:schemeClr val="bg1"/>
                </a:solidFill>
                <a:ea typeface="ヒラギノ角ゴ Pro W3"/>
                <a:cs typeface="ヒラギノ角ゴ Pro W3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</a:pPr>
              <a:t>5</a:t>
            </a:fld>
            <a:endParaRPr altLang="en-US" sz="9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11163"/>
            <a:ext cx="8594725" cy="635000"/>
          </a:xfrm>
        </p:spPr>
        <p:txBody>
          <a:bodyPr/>
          <a:lstStyle/>
          <a:p>
            <a:pPr eaLnBrk="1" hangingPunct="1">
              <a:lnSpc>
                <a:spcPts val="2800"/>
              </a:lnSpc>
              <a:defRPr/>
            </a:pPr>
            <a:r>
              <a:rPr dirty="0"/>
              <a:t>Q3: what happens to the board near failures?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F7ED87-3080-4177-AFF8-521F0B4E9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84" y="1374571"/>
            <a:ext cx="8368182" cy="335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55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70" name="Straight Connector 1"/>
          <p:cNvCxnSpPr>
            <a:cxnSpLocks noChangeShapeType="1"/>
          </p:cNvCxnSpPr>
          <p:nvPr/>
        </p:nvCxnSpPr>
        <p:spPr bwMode="auto">
          <a:xfrm>
            <a:off x="0" y="0"/>
            <a:ext cx="914400" cy="0"/>
          </a:xfrm>
          <a:prstGeom prst="line">
            <a:avLst/>
          </a:prstGeom>
          <a:noFill/>
          <a:ln w="0" algn="ctr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2771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4357688" y="4857750"/>
            <a:ext cx="414337" cy="136525"/>
          </a:xfrm>
          <a:noFill/>
        </p:spPr>
        <p:txBody>
          <a:bodyPr vert="horz"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fld id="{BF0490D8-F7DA-4624-B506-BDB813A03DFF}" type="slidenum">
              <a:rPr altLang="en-US" sz="900" smtClean="0">
                <a:solidFill>
                  <a:schemeClr val="bg1"/>
                </a:solidFill>
                <a:ea typeface="ヒラギノ角ゴ Pro W3"/>
                <a:cs typeface="ヒラギノ角ゴ Pro W3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</a:pPr>
              <a:t>6</a:t>
            </a:fld>
            <a:endParaRPr altLang="en-US" sz="9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11163"/>
            <a:ext cx="8594725" cy="635000"/>
          </a:xfrm>
        </p:spPr>
        <p:txBody>
          <a:bodyPr/>
          <a:lstStyle/>
          <a:p>
            <a:pPr eaLnBrk="1" hangingPunct="1">
              <a:lnSpc>
                <a:spcPts val="2800"/>
              </a:lnSpc>
              <a:defRPr/>
            </a:pPr>
            <a:r>
              <a:rPr lang="en-US" dirty="0"/>
              <a:t>Comment 1: observation bias?</a:t>
            </a:r>
            <a:endParaRPr dirty="0"/>
          </a:p>
        </p:txBody>
      </p:sp>
      <p:pic>
        <p:nvPicPr>
          <p:cNvPr id="5" name="Picture 4" descr="A picture containing text, athletic game, sport, basketball&#10;&#10;Description automatically generated">
            <a:extLst>
              <a:ext uri="{FF2B5EF4-FFF2-40B4-BE49-F238E27FC236}">
                <a16:creationId xmlns:a16="http://schemas.microsoft.com/office/drawing/2014/main" id="{8F08BD56-6C2A-43B6-8DA5-AF17560FE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" y="1457325"/>
            <a:ext cx="894397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30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70" name="Straight Connector 1"/>
          <p:cNvCxnSpPr>
            <a:cxnSpLocks noChangeShapeType="1"/>
          </p:cNvCxnSpPr>
          <p:nvPr/>
        </p:nvCxnSpPr>
        <p:spPr bwMode="auto">
          <a:xfrm>
            <a:off x="0" y="0"/>
            <a:ext cx="914400" cy="0"/>
          </a:xfrm>
          <a:prstGeom prst="line">
            <a:avLst/>
          </a:prstGeom>
          <a:noFill/>
          <a:ln w="0" algn="ctr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2771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4357688" y="4857750"/>
            <a:ext cx="414337" cy="136525"/>
          </a:xfrm>
          <a:noFill/>
        </p:spPr>
        <p:txBody>
          <a:bodyPr vert="horz"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buClr>
                <a:schemeClr val="tx2"/>
              </a:buClr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Times" pitchFamily="18" charset="0"/>
              <a:defRPr sz="1600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fld id="{BF0490D8-F7DA-4624-B506-BDB813A03DFF}" type="slidenum">
              <a:rPr altLang="en-US" sz="900" smtClean="0">
                <a:solidFill>
                  <a:schemeClr val="bg1"/>
                </a:solidFill>
                <a:ea typeface="ヒラギノ角ゴ Pro W3"/>
                <a:cs typeface="ヒラギノ角ゴ Pro W3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</a:pPr>
              <a:t>7</a:t>
            </a:fld>
            <a:endParaRPr altLang="en-US" sz="90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11163"/>
            <a:ext cx="8594725" cy="635000"/>
          </a:xfrm>
        </p:spPr>
        <p:txBody>
          <a:bodyPr/>
          <a:lstStyle/>
          <a:p>
            <a:pPr eaLnBrk="1" hangingPunct="1">
              <a:lnSpc>
                <a:spcPts val="2800"/>
              </a:lnSpc>
              <a:defRPr/>
            </a:pPr>
            <a:r>
              <a:rPr lang="en-US" dirty="0"/>
              <a:t>Comment 2: can a counterfactual be constructed?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6817F3-7D50-43AD-BB3C-AA700C1F896C}"/>
              </a:ext>
            </a:extLst>
          </p:cNvPr>
          <p:cNvSpPr txBox="1"/>
          <p:nvPr/>
        </p:nvSpPr>
        <p:spPr>
          <a:xfrm>
            <a:off x="395020" y="728663"/>
            <a:ext cx="3711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Not all banks fail at the same time!</a:t>
            </a:r>
            <a:endParaRPr lang="en-GB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F36F1C28-A0D2-4C04-8A89-914DADCD6015}"/>
              </a:ext>
            </a:extLst>
          </p:cNvPr>
          <p:cNvSpPr/>
          <p:nvPr/>
        </p:nvSpPr>
        <p:spPr bwMode="auto">
          <a:xfrm>
            <a:off x="3783212" y="3494677"/>
            <a:ext cx="1977626" cy="920160"/>
          </a:xfrm>
          <a:prstGeom prst="leftRightArrow">
            <a:avLst/>
          </a:prstGeom>
          <a:solidFill>
            <a:schemeClr val="tx1">
              <a:lumMod val="50000"/>
            </a:schemeClr>
          </a:soli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-64" charset="-128"/>
            </a:endParaRP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23C13AF9-9AB1-4AC0-AC74-33A30E9481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4534" r="12157" b="13897"/>
          <a:stretch/>
        </p:blipFill>
        <p:spPr>
          <a:xfrm>
            <a:off x="5698857" y="1179661"/>
            <a:ext cx="957975" cy="920160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3874BA79-B035-4242-9157-A67C9E8CA7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4534" r="12157" b="13897"/>
          <a:stretch/>
        </p:blipFill>
        <p:spPr>
          <a:xfrm>
            <a:off x="725423" y="2942496"/>
            <a:ext cx="1888625" cy="1814074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E2F51E94-25DC-47F6-889F-9AA064028D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4534" r="12157" b="13897"/>
          <a:stretch/>
        </p:blipFill>
        <p:spPr>
          <a:xfrm>
            <a:off x="6768071" y="1179661"/>
            <a:ext cx="957975" cy="920160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DFCE9D65-DDAE-44F9-BB39-923E699D21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4534" r="12157" b="13897"/>
          <a:stretch/>
        </p:blipFill>
        <p:spPr>
          <a:xfrm>
            <a:off x="7821897" y="1179661"/>
            <a:ext cx="957975" cy="920160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43B02A43-905A-4DD0-B063-139C8CD559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5" t="7994" r="20892" b="10258"/>
          <a:stretch/>
        </p:blipFill>
        <p:spPr>
          <a:xfrm>
            <a:off x="6439684" y="3029318"/>
            <a:ext cx="1614748" cy="1703019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B3F2093-3B31-4D97-AE23-107F98A1282C}"/>
              </a:ext>
            </a:extLst>
          </p:cNvPr>
          <p:cNvCxnSpPr/>
          <p:nvPr/>
        </p:nvCxnSpPr>
        <p:spPr bwMode="auto">
          <a:xfrm>
            <a:off x="6196290" y="2165478"/>
            <a:ext cx="650737" cy="1071309"/>
          </a:xfrm>
          <a:prstGeom prst="straightConnector1">
            <a:avLst/>
          </a:prstGeom>
          <a:solidFill>
            <a:schemeClr val="tx2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3C778B9-D7F2-485A-BD6E-1AB173166E16}"/>
              </a:ext>
            </a:extLst>
          </p:cNvPr>
          <p:cNvCxnSpPr/>
          <p:nvPr/>
        </p:nvCxnSpPr>
        <p:spPr bwMode="auto">
          <a:xfrm flipH="1">
            <a:off x="7563917" y="2231136"/>
            <a:ext cx="669784" cy="1005651"/>
          </a:xfrm>
          <a:prstGeom prst="straightConnector1">
            <a:avLst/>
          </a:prstGeom>
          <a:solidFill>
            <a:schemeClr val="tx2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E091AB0-FAF2-4048-BDA0-179FE0A035D3}"/>
              </a:ext>
            </a:extLst>
          </p:cNvPr>
          <p:cNvCxnSpPr/>
          <p:nvPr/>
        </p:nvCxnSpPr>
        <p:spPr bwMode="auto">
          <a:xfrm flipH="1">
            <a:off x="7209117" y="2163031"/>
            <a:ext cx="9729" cy="817437"/>
          </a:xfrm>
          <a:prstGeom prst="straightConnector1">
            <a:avLst/>
          </a:prstGeom>
          <a:solidFill>
            <a:schemeClr val="tx2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56F42D1-9F48-427D-A37F-71BA37FFBA21}"/>
              </a:ext>
            </a:extLst>
          </p:cNvPr>
          <p:cNvSpPr txBox="1"/>
          <p:nvPr/>
        </p:nvSpPr>
        <p:spPr>
          <a:xfrm>
            <a:off x="128513" y="1503491"/>
            <a:ext cx="4637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tx1">
                    <a:lumMod val="50000"/>
                  </a:schemeClr>
                </a:solidFill>
              </a:rPr>
              <a:t>Suggestion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: diff-in-diff vs non failed banks or a synthetic non failed bank</a:t>
            </a:r>
            <a:endParaRPr lang="en-GB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DD7651-634D-417B-8574-E2195CD7550A}"/>
              </a:ext>
            </a:extLst>
          </p:cNvPr>
          <p:cNvSpPr txBox="1"/>
          <p:nvPr/>
        </p:nvSpPr>
        <p:spPr>
          <a:xfrm>
            <a:off x="2967652" y="2701132"/>
            <a:ext cx="3608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Same bank, same year, </a:t>
            </a:r>
            <a:r>
              <a:rPr lang="en-US" u="sng" dirty="0"/>
              <a:t>not failed</a:t>
            </a:r>
            <a:br>
              <a:rPr lang="en-US" u="sng" dirty="0"/>
            </a:br>
            <a:r>
              <a:rPr lang="en-US" dirty="0"/>
              <a:t>are those differences significant?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6487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_ASSOC" val="-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" val="-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" val="-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_ASSOC" val="-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_ASSOC" val="-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" val="-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_ASSOC" val="-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_ASSOC" val="-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" val="-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" val="-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" val="-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1_ASSOC" val="-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2_ASSOC" val="-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_3_ASSOC" val="-1"/>
</p:tagLst>
</file>

<file path=ppt/theme/theme1.xml><?xml version="1.0" encoding="utf-8"?>
<a:theme xmlns:a="http://schemas.openxmlformats.org/drawingml/2006/main" name="ECB Default 16x9">
  <a:themeElements>
    <a:clrScheme name="___FINAL___ECB___">
      <a:dk1>
        <a:srgbClr val="585858"/>
      </a:dk1>
      <a:lt1>
        <a:srgbClr val="FFFFFF"/>
      </a:lt1>
      <a:dk2>
        <a:srgbClr val="003399"/>
      </a:dk2>
      <a:lt2>
        <a:srgbClr val="BEBEBE"/>
      </a:lt2>
      <a:accent1>
        <a:srgbClr val="003399"/>
      </a:accent1>
      <a:accent2>
        <a:srgbClr val="4078B8"/>
      </a:accent2>
      <a:accent3>
        <a:srgbClr val="AF7598"/>
      </a:accent3>
      <a:accent4>
        <a:srgbClr val="682E32"/>
      </a:accent4>
      <a:accent5>
        <a:srgbClr val="EAC568"/>
      </a:accent5>
      <a:accent6>
        <a:srgbClr val="77B37F"/>
      </a:accent6>
      <a:hlink>
        <a:srgbClr val="5FA3DB"/>
      </a:hlink>
      <a:folHlink>
        <a:srgbClr val="A50021"/>
      </a:folHlink>
    </a:clrScheme>
    <a:fontScheme name="5_Leere Präsentation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64" charset="-128"/>
          </a:defRPr>
        </a:defPPr>
      </a:lstStyle>
    </a:lnDef>
  </a:objectDefaults>
  <a:extraClrSchemeLst>
    <a:extraClrScheme>
      <a:clrScheme name="5_Leere Präsentation 1">
        <a:dk1>
          <a:srgbClr val="585858"/>
        </a:dk1>
        <a:lt1>
          <a:srgbClr val="FFFFFF"/>
        </a:lt1>
        <a:dk2>
          <a:srgbClr val="003399"/>
        </a:dk2>
        <a:lt2>
          <a:srgbClr val="BEBEBE"/>
        </a:lt2>
        <a:accent1>
          <a:srgbClr val="4078B8"/>
        </a:accent1>
        <a:accent2>
          <a:srgbClr val="000066"/>
        </a:accent2>
        <a:accent3>
          <a:srgbClr val="FFFFFF"/>
        </a:accent3>
        <a:accent4>
          <a:srgbClr val="4A4A4A"/>
        </a:accent4>
        <a:accent5>
          <a:srgbClr val="AFBED8"/>
        </a:accent5>
        <a:accent6>
          <a:srgbClr val="00005C"/>
        </a:accent6>
        <a:hlink>
          <a:srgbClr val="008080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ECB Default 16x9</Template>
  <TotalTime>79</TotalTime>
  <Words>222</Words>
  <Application>Microsoft Office PowerPoint</Application>
  <PresentationFormat>On-screen Show (16:9)</PresentationFormat>
  <Paragraphs>45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Times</vt:lpstr>
      <vt:lpstr>Wingdings</vt:lpstr>
      <vt:lpstr>ECB Default 16x9</vt:lpstr>
      <vt:lpstr>Discussion: Inside the Boardroom by R. L. Bennett, M. Puri &amp; P. E. Soto</vt:lpstr>
      <vt:lpstr>Overview</vt:lpstr>
      <vt:lpstr>Q1: what explains topics? </vt:lpstr>
      <vt:lpstr>Q2: what bankers discuss during a crisis?</vt:lpstr>
      <vt:lpstr>Q3: what happens to the board near failures?</vt:lpstr>
      <vt:lpstr>Comment 1: observation bias?</vt:lpstr>
      <vt:lpstr>Comment 2: can a counterfactual be constructed?</vt:lpstr>
    </vt:vector>
  </TitlesOfParts>
  <Company>European Central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Discussion: Inside the Boardroom by R. L. Bennett, M. Puri &amp; P. E. Soto</dc:title>
  <dc:creator>Ferrari, Massimo</dc:creator>
  <cp:lastModifiedBy>Ferrari, Massimo</cp:lastModifiedBy>
  <cp:revision>6</cp:revision>
  <dcterms:created xsi:type="dcterms:W3CDTF">2021-10-26T08:01:51Z</dcterms:created>
  <dcterms:modified xsi:type="dcterms:W3CDTF">2021-10-26T09:21:02Z</dcterms:modified>
</cp:coreProperties>
</file>